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7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56" r:id="rId11"/>
    <p:sldId id="257" r:id="rId12"/>
    <p:sldId id="276" r:id="rId13"/>
    <p:sldId id="258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78" r:id="rId22"/>
    <p:sldId id="281" r:id="rId23"/>
    <p:sldId id="277" r:id="rId24"/>
    <p:sldId id="279" r:id="rId25"/>
    <p:sldId id="280" r:id="rId26"/>
    <p:sldId id="282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65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1.jpeg"/><Relationship Id="rId9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68620762_1.jpg"/>
          <p:cNvPicPr>
            <a:picLocks noChangeAspect="1"/>
          </p:cNvPicPr>
          <p:nvPr/>
        </p:nvPicPr>
        <p:blipFill>
          <a:blip r:embed="rId2"/>
          <a:srcRect b="78003"/>
          <a:stretch>
            <a:fillRect/>
          </a:stretch>
        </p:blipFill>
        <p:spPr>
          <a:xfrm rot="16200000">
            <a:off x="-2821792" y="2821793"/>
            <a:ext cx="6858000" cy="1214415"/>
          </a:xfrm>
          <a:prstGeom prst="rect">
            <a:avLst/>
          </a:prstGeom>
        </p:spPr>
      </p:pic>
      <p:pic>
        <p:nvPicPr>
          <p:cNvPr id="5" name="Рисунок 4" descr="1568620762_1.jpg"/>
          <p:cNvPicPr>
            <a:picLocks noChangeAspect="1"/>
          </p:cNvPicPr>
          <p:nvPr/>
        </p:nvPicPr>
        <p:blipFill>
          <a:blip r:embed="rId2"/>
          <a:srcRect b="78003"/>
          <a:stretch>
            <a:fillRect/>
          </a:stretch>
        </p:blipFill>
        <p:spPr>
          <a:xfrm rot="5400000">
            <a:off x="5107793" y="2821795"/>
            <a:ext cx="6858000" cy="121441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1472" y="1"/>
            <a:ext cx="7715304" cy="23775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000" b="1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sz="5000" b="1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5000" b="1" dirty="0" err="1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Илюшинский</a:t>
            </a:r>
            <a:r>
              <a:rPr lang="ru-RU" sz="5000" b="1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сельский Дом культуры</a:t>
            </a:r>
            <a:endParaRPr lang="ru-RU" sz="5000" b="1" cap="none" spc="0" dirty="0">
              <a:ln w="1905"/>
              <a:solidFill>
                <a:schemeClr val="accent3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-Vhs0uIgZ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5" y="2678902"/>
            <a:ext cx="6135867" cy="36790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568620762_1.jpg"/>
          <p:cNvPicPr>
            <a:picLocks noChangeAspect="1"/>
          </p:cNvPicPr>
          <p:nvPr/>
        </p:nvPicPr>
        <p:blipFill>
          <a:blip r:embed="rId2"/>
          <a:srcRect b="78003"/>
          <a:stretch>
            <a:fillRect/>
          </a:stretch>
        </p:blipFill>
        <p:spPr>
          <a:xfrm rot="16200000">
            <a:off x="-3036105" y="3036107"/>
            <a:ext cx="6858000" cy="78578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42976" y="2"/>
            <a:ext cx="80010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cap="none" spc="0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Концертные программы</a:t>
            </a:r>
            <a:endParaRPr lang="ru-RU" sz="3600" b="1" i="1" cap="none" spc="0" dirty="0">
              <a:ln w="1905"/>
              <a:solidFill>
                <a:schemeClr val="accent3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4VlTXC06e8I.jpg"/>
          <p:cNvPicPr>
            <a:picLocks noChangeAspect="1"/>
          </p:cNvPicPr>
          <p:nvPr/>
        </p:nvPicPr>
        <p:blipFill>
          <a:blip r:embed="rId3"/>
          <a:srcRect l="17775" t="10416" r="16203"/>
          <a:stretch>
            <a:fillRect/>
          </a:stretch>
        </p:blipFill>
        <p:spPr>
          <a:xfrm>
            <a:off x="911856" y="785796"/>
            <a:ext cx="2874329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5c_51GS9rpE.jpg"/>
          <p:cNvPicPr>
            <a:picLocks noChangeAspect="1"/>
          </p:cNvPicPr>
          <p:nvPr/>
        </p:nvPicPr>
        <p:blipFill>
          <a:blip r:embed="rId4" cstate="print"/>
          <a:srcRect l="14844" t="23958" r="13281"/>
          <a:stretch>
            <a:fillRect/>
          </a:stretch>
        </p:blipFill>
        <p:spPr>
          <a:xfrm>
            <a:off x="5429257" y="785796"/>
            <a:ext cx="3421211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357425" y="642918"/>
            <a:ext cx="4425023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</a:p>
          <a:p>
            <a:pPr algn="ctr"/>
            <a:r>
              <a:rPr lang="ru-RU" sz="2400" b="1" cap="none" spc="0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</a:p>
          <a:p>
            <a:pPr algn="ctr"/>
            <a:r>
              <a:rPr lang="ru-RU" sz="2400" b="1" cap="none" spc="0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endParaRPr lang="ru-RU" sz="2400" b="1" cap="none" spc="0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86250" y="3929067"/>
            <a:ext cx="92869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6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2Tu2B24Rym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0232" y="3857628"/>
            <a:ext cx="4857752" cy="2732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mHnolMl9EW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3571876"/>
            <a:ext cx="3501981" cy="2571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1613643578_15-p-fon-dlya-prezentatsii-odnotonnii-pastelnii-16.jpg"/>
          <p:cNvPicPr>
            <a:picLocks noChangeAspect="1"/>
          </p:cNvPicPr>
          <p:nvPr/>
        </p:nvPicPr>
        <p:blipFill>
          <a:blip r:embed="rId3" cstate="print"/>
          <a:srcRect r="89063"/>
          <a:stretch>
            <a:fillRect/>
          </a:stretch>
        </p:blipFill>
        <p:spPr>
          <a:xfrm>
            <a:off x="3" y="0"/>
            <a:ext cx="45719" cy="6858000"/>
          </a:xfrm>
          <a:prstGeom prst="rect">
            <a:avLst/>
          </a:prstGeom>
        </p:spPr>
      </p:pic>
      <p:pic>
        <p:nvPicPr>
          <p:cNvPr id="4" name="Рисунок 3" descr="1568620762_1.jpg"/>
          <p:cNvPicPr>
            <a:picLocks noChangeAspect="1"/>
          </p:cNvPicPr>
          <p:nvPr/>
        </p:nvPicPr>
        <p:blipFill>
          <a:blip r:embed="rId4"/>
          <a:srcRect b="78003"/>
          <a:stretch>
            <a:fillRect/>
          </a:stretch>
        </p:blipFill>
        <p:spPr>
          <a:xfrm rot="16200000">
            <a:off x="-2857511" y="2857515"/>
            <a:ext cx="6858000" cy="114297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42976" y="0"/>
            <a:ext cx="800102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Рисунок 5" descr="d4LdAtUjDP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563" y="4071942"/>
            <a:ext cx="443348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wkdl0Lhcxys.jpg"/>
          <p:cNvPicPr>
            <a:picLocks noChangeAspect="1"/>
          </p:cNvPicPr>
          <p:nvPr/>
        </p:nvPicPr>
        <p:blipFill>
          <a:blip r:embed="rId6" cstate="print"/>
          <a:srcRect l="12230"/>
          <a:stretch>
            <a:fillRect/>
          </a:stretch>
        </p:blipFill>
        <p:spPr>
          <a:xfrm>
            <a:off x="5100996" y="857232"/>
            <a:ext cx="361437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Kw_3JWq8XVw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57291" y="642918"/>
            <a:ext cx="3500463" cy="2625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214413" y="1"/>
            <a:ext cx="792958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Праздничный концерт 9 мая</a:t>
            </a:r>
            <a:endParaRPr lang="ru-RU" sz="2800" b="1" i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68620762_1.jpg"/>
          <p:cNvPicPr>
            <a:picLocks noChangeAspect="1"/>
          </p:cNvPicPr>
          <p:nvPr/>
        </p:nvPicPr>
        <p:blipFill>
          <a:blip r:embed="rId2"/>
          <a:srcRect b="78003"/>
          <a:stretch>
            <a:fillRect/>
          </a:stretch>
        </p:blipFill>
        <p:spPr>
          <a:xfrm rot="16200000">
            <a:off x="-3071824" y="3071826"/>
            <a:ext cx="6858000" cy="714349"/>
          </a:xfrm>
          <a:prstGeom prst="rect">
            <a:avLst/>
          </a:prstGeom>
        </p:spPr>
      </p:pic>
      <p:pic>
        <p:nvPicPr>
          <p:cNvPr id="6" name="Рисунок 5" descr="IMG_9122.JPG"/>
          <p:cNvPicPr>
            <a:picLocks noChangeAspect="1"/>
          </p:cNvPicPr>
          <p:nvPr/>
        </p:nvPicPr>
        <p:blipFill>
          <a:blip r:embed="rId3" cstate="print"/>
          <a:srcRect l="13844" t="11458" r="1793" b="16597"/>
          <a:stretch>
            <a:fillRect/>
          </a:stretch>
        </p:blipFill>
        <p:spPr>
          <a:xfrm>
            <a:off x="928662" y="571480"/>
            <a:ext cx="3071834" cy="2525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9112.JPG"/>
          <p:cNvPicPr>
            <a:picLocks noChangeAspect="1"/>
          </p:cNvPicPr>
          <p:nvPr/>
        </p:nvPicPr>
        <p:blipFill>
          <a:blip r:embed="rId4" cstate="print"/>
          <a:srcRect t="15625"/>
          <a:stretch>
            <a:fillRect/>
          </a:stretch>
        </p:blipFill>
        <p:spPr>
          <a:xfrm>
            <a:off x="5000628" y="571480"/>
            <a:ext cx="3714744" cy="2350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gCbVtw0R5O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71604" y="3929066"/>
            <a:ext cx="2827294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92958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Вручение медали к 75-летию Калининградской области</a:t>
            </a:r>
            <a:endParaRPr lang="ru-RU" sz="2000" b="1" cap="none" spc="0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14415" y="3071810"/>
            <a:ext cx="7500990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Поздравление</a:t>
            </a:r>
          </a:p>
          <a:p>
            <a:pPr algn="ctr"/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b="1" dirty="0" err="1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Становленки</a:t>
            </a:r>
            <a:r>
              <a:rPr lang="ru-RU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области                               пенсионеров-юбиляров</a:t>
            </a:r>
          </a:p>
          <a:p>
            <a:r>
              <a:rPr lang="ru-RU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</a:t>
            </a:r>
          </a:p>
          <a:p>
            <a:pPr algn="ctr"/>
            <a:endParaRPr lang="ru-RU" sz="20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6cbeVDak7eQ.jpg"/>
          <p:cNvPicPr>
            <a:picLocks noChangeAspect="1"/>
          </p:cNvPicPr>
          <p:nvPr/>
        </p:nvPicPr>
        <p:blipFill>
          <a:blip r:embed="rId6" cstate="print"/>
          <a:srcRect l="5469" r="23437"/>
          <a:stretch>
            <a:fillRect/>
          </a:stretch>
        </p:blipFill>
        <p:spPr>
          <a:xfrm>
            <a:off x="6357950" y="4000504"/>
            <a:ext cx="2428892" cy="2562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164b2MqSv9M.jpg"/>
          <p:cNvPicPr>
            <a:picLocks noChangeAspect="1"/>
          </p:cNvPicPr>
          <p:nvPr/>
        </p:nvPicPr>
        <p:blipFill>
          <a:blip r:embed="rId7" cstate="print"/>
          <a:srcRect l="7812" t="16666" r="5468" b="9375"/>
          <a:stretch>
            <a:fillRect/>
          </a:stretch>
        </p:blipFill>
        <p:spPr>
          <a:xfrm>
            <a:off x="4572000" y="5143512"/>
            <a:ext cx="2057616" cy="1316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" y="571482"/>
            <a:ext cx="9143999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5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5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Рисунок 5" descr="1568620762_1.jpg"/>
          <p:cNvPicPr>
            <a:picLocks noChangeAspect="1"/>
          </p:cNvPicPr>
          <p:nvPr/>
        </p:nvPicPr>
        <p:blipFill>
          <a:blip r:embed="rId2"/>
          <a:srcRect b="78003"/>
          <a:stretch>
            <a:fillRect/>
          </a:stretch>
        </p:blipFill>
        <p:spPr>
          <a:xfrm rot="16200000">
            <a:off x="-3036105" y="3036107"/>
            <a:ext cx="6858000" cy="785787"/>
          </a:xfrm>
          <a:prstGeom prst="rect">
            <a:avLst/>
          </a:prstGeom>
        </p:spPr>
      </p:pic>
      <p:pic>
        <p:nvPicPr>
          <p:cNvPr id="8" name="Рисунок 7" descr="IMG_11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857232"/>
            <a:ext cx="3428992" cy="2571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IMG_1146.JPG"/>
          <p:cNvPicPr>
            <a:picLocks noChangeAspect="1"/>
          </p:cNvPicPr>
          <p:nvPr/>
        </p:nvPicPr>
        <p:blipFill>
          <a:blip r:embed="rId4" cstate="print"/>
          <a:srcRect l="3125" t="19791" r="3125"/>
          <a:stretch>
            <a:fillRect/>
          </a:stretch>
        </p:blipFill>
        <p:spPr>
          <a:xfrm>
            <a:off x="4572000" y="1142984"/>
            <a:ext cx="4143404" cy="2658673"/>
          </a:xfrm>
          <a:prstGeom prst="rect">
            <a:avLst/>
          </a:prstGeom>
        </p:spPr>
      </p:pic>
      <p:pic>
        <p:nvPicPr>
          <p:cNvPr id="10" name="Рисунок 9" descr="IMG_1145.JPG"/>
          <p:cNvPicPr>
            <a:picLocks noChangeAspect="1"/>
          </p:cNvPicPr>
          <p:nvPr/>
        </p:nvPicPr>
        <p:blipFill>
          <a:blip r:embed="rId5" cstate="print"/>
          <a:srcRect l="6250" t="15625" r="12500" b="15625"/>
          <a:stretch>
            <a:fillRect/>
          </a:stretch>
        </p:blipFill>
        <p:spPr>
          <a:xfrm>
            <a:off x="857224" y="3929066"/>
            <a:ext cx="3429024" cy="2176111"/>
          </a:xfrm>
          <a:prstGeom prst="rect">
            <a:avLst/>
          </a:prstGeom>
        </p:spPr>
      </p:pic>
      <p:pic>
        <p:nvPicPr>
          <p:cNvPr id="12" name="Рисунок 11" descr="IMG_116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7752" y="3929066"/>
            <a:ext cx="3571868" cy="2678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285852" y="0"/>
            <a:ext cx="785814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Поздравление с Днем пожилого человека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68620762_1.jpg"/>
          <p:cNvPicPr>
            <a:picLocks noChangeAspect="1"/>
          </p:cNvPicPr>
          <p:nvPr/>
        </p:nvPicPr>
        <p:blipFill>
          <a:blip r:embed="rId2"/>
          <a:srcRect b="78003"/>
          <a:stretch>
            <a:fillRect/>
          </a:stretch>
        </p:blipFill>
        <p:spPr>
          <a:xfrm rot="16200000">
            <a:off x="-3036105" y="3036107"/>
            <a:ext cx="6858000" cy="785787"/>
          </a:xfrm>
          <a:prstGeom prst="rect">
            <a:avLst/>
          </a:prstGeom>
        </p:spPr>
      </p:pic>
      <p:pic>
        <p:nvPicPr>
          <p:cNvPr id="3" name="Рисунок 2" descr="Слайд1.JPG"/>
          <p:cNvPicPr>
            <a:picLocks noChangeAspect="1"/>
          </p:cNvPicPr>
          <p:nvPr/>
        </p:nvPicPr>
        <p:blipFill>
          <a:blip r:embed="rId3"/>
          <a:srcRect l="7143" b="16666"/>
          <a:stretch>
            <a:fillRect/>
          </a:stretch>
        </p:blipFill>
        <p:spPr>
          <a:xfrm>
            <a:off x="1285852" y="1000108"/>
            <a:ext cx="3714744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Слайд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2" y="1000109"/>
            <a:ext cx="3238521" cy="2428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Слайд5.JPG"/>
          <p:cNvPicPr>
            <a:picLocks noChangeAspect="1"/>
          </p:cNvPicPr>
          <p:nvPr/>
        </p:nvPicPr>
        <p:blipFill>
          <a:blip r:embed="rId5"/>
          <a:srcRect t="46875"/>
          <a:stretch>
            <a:fillRect/>
          </a:stretch>
        </p:blipFill>
        <p:spPr>
          <a:xfrm>
            <a:off x="3714744" y="4500570"/>
            <a:ext cx="5429256" cy="2163220"/>
          </a:xfrm>
          <a:prstGeom prst="rect">
            <a:avLst/>
          </a:prstGeom>
        </p:spPr>
      </p:pic>
      <p:pic>
        <p:nvPicPr>
          <p:cNvPr id="6" name="Рисунок 5" descr="Слайд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5852" y="4000504"/>
            <a:ext cx="2571736" cy="1928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142976" y="0"/>
            <a:ext cx="8001024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День неизвестного солдата</a:t>
            </a:r>
          </a:p>
          <a:p>
            <a:pPr algn="ctr"/>
            <a:r>
              <a:rPr lang="ru-RU" sz="2400" b="1" i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Возложение</a:t>
            </a:r>
          </a:p>
          <a:p>
            <a:pPr algn="ctr"/>
            <a:endParaRPr lang="ru-RU" sz="2400" b="1" cap="none" spc="0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none" spc="0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none" spc="0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none" spc="0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cap="none" spc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400" b="1" i="1" cap="none" spc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Просмотр к/</a:t>
            </a:r>
            <a:r>
              <a:rPr lang="ru-RU" sz="2400" b="1" i="1" cap="none" spc="0" dirty="0" err="1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2400" b="1" i="1" cap="none" spc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«Солдатик»</a:t>
            </a:r>
            <a:endParaRPr lang="ru-RU" sz="2400" b="1" i="1" cap="none" spc="0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68620762_1.jpg"/>
          <p:cNvPicPr>
            <a:picLocks noChangeAspect="1"/>
          </p:cNvPicPr>
          <p:nvPr/>
        </p:nvPicPr>
        <p:blipFill>
          <a:blip r:embed="rId2"/>
          <a:srcRect b="78003"/>
          <a:stretch>
            <a:fillRect/>
          </a:stretch>
        </p:blipFill>
        <p:spPr>
          <a:xfrm rot="16200000">
            <a:off x="-3036105" y="3036107"/>
            <a:ext cx="6858000" cy="785787"/>
          </a:xfrm>
          <a:prstGeom prst="rect">
            <a:avLst/>
          </a:prstGeom>
        </p:spPr>
      </p:pic>
      <p:pic>
        <p:nvPicPr>
          <p:cNvPr id="3" name="Рисунок 2" descr="75летие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1071546"/>
            <a:ext cx="7715272" cy="5464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285852" y="0"/>
            <a:ext cx="785814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Смотр художественной самодеятельности «Маленький уголок, большой России»</a:t>
            </a:r>
            <a:endParaRPr lang="ru-RU" sz="28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68620762_1.jpg"/>
          <p:cNvPicPr>
            <a:picLocks noChangeAspect="1"/>
          </p:cNvPicPr>
          <p:nvPr/>
        </p:nvPicPr>
        <p:blipFill>
          <a:blip r:embed="rId2"/>
          <a:srcRect b="78003"/>
          <a:stretch>
            <a:fillRect/>
          </a:stretch>
        </p:blipFill>
        <p:spPr>
          <a:xfrm rot="16200000">
            <a:off x="-3071823" y="3071827"/>
            <a:ext cx="6858000" cy="7143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28662" y="0"/>
            <a:ext cx="821533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Квест-игры</a:t>
            </a:r>
            <a:r>
              <a:rPr lang="ru-RU" sz="28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для детей и подростков</a:t>
            </a:r>
            <a:endParaRPr lang="ru-RU" sz="2800" b="1" cap="none" spc="0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https://sun9-33.userapi.com/impg/UKthdhsFci1wyi-Bnk1vlMohj4fVG3yQrL3azg/rBmoNY0ZZio.jpg?size=1280x960&amp;quality=96&amp;sign=6019f0b3e943bc7e1035e686de23e197&amp;type=album"/>
          <p:cNvPicPr>
            <a:picLocks noChangeAspect="1" noChangeArrowheads="1"/>
          </p:cNvPicPr>
          <p:nvPr/>
        </p:nvPicPr>
        <p:blipFill>
          <a:blip r:embed="rId3" cstate="print"/>
          <a:srcRect t="39506"/>
          <a:stretch>
            <a:fillRect/>
          </a:stretch>
        </p:blipFill>
        <p:spPr bwMode="auto">
          <a:xfrm>
            <a:off x="4749866" y="1357298"/>
            <a:ext cx="4251290" cy="1928826"/>
          </a:xfrm>
          <a:prstGeom prst="rect">
            <a:avLst/>
          </a:prstGeom>
          <a:noFill/>
        </p:spPr>
      </p:pic>
      <p:pic>
        <p:nvPicPr>
          <p:cNvPr id="9" name="Рисунок 8" descr="XUJQ1547.JPG"/>
          <p:cNvPicPr>
            <a:picLocks noChangeAspect="1"/>
          </p:cNvPicPr>
          <p:nvPr/>
        </p:nvPicPr>
        <p:blipFill>
          <a:blip r:embed="rId4"/>
          <a:srcRect r="5187"/>
          <a:stretch>
            <a:fillRect/>
          </a:stretch>
        </p:blipFill>
        <p:spPr>
          <a:xfrm>
            <a:off x="4500562" y="4000504"/>
            <a:ext cx="4319398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NJZK6936.JPG"/>
          <p:cNvPicPr>
            <a:picLocks noChangeAspect="1"/>
          </p:cNvPicPr>
          <p:nvPr/>
        </p:nvPicPr>
        <p:blipFill>
          <a:blip r:embed="rId5"/>
          <a:srcRect l="5833" r="8611"/>
          <a:stretch>
            <a:fillRect/>
          </a:stretch>
        </p:blipFill>
        <p:spPr>
          <a:xfrm>
            <a:off x="642910" y="1285860"/>
            <a:ext cx="3771926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_096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5786" y="3714752"/>
            <a:ext cx="3536206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68620762_1.jpg"/>
          <p:cNvPicPr>
            <a:picLocks noChangeAspect="1"/>
          </p:cNvPicPr>
          <p:nvPr/>
        </p:nvPicPr>
        <p:blipFill>
          <a:blip r:embed="rId2"/>
          <a:srcRect b="78003"/>
          <a:stretch>
            <a:fillRect/>
          </a:stretch>
        </p:blipFill>
        <p:spPr>
          <a:xfrm rot="16200000">
            <a:off x="-3036105" y="3036107"/>
            <a:ext cx="6858000" cy="785787"/>
          </a:xfrm>
          <a:prstGeom prst="rect">
            <a:avLst/>
          </a:prstGeom>
        </p:spPr>
      </p:pic>
      <p:pic>
        <p:nvPicPr>
          <p:cNvPr id="5" name="Рисунок 4" descr="IMG_6354.JPG"/>
          <p:cNvPicPr>
            <a:picLocks noChangeAspect="1"/>
          </p:cNvPicPr>
          <p:nvPr/>
        </p:nvPicPr>
        <p:blipFill>
          <a:blip r:embed="rId3" cstate="print"/>
          <a:srcRect t="18055" r="3226" b="13889"/>
          <a:stretch>
            <a:fillRect/>
          </a:stretch>
        </p:blipFill>
        <p:spPr>
          <a:xfrm>
            <a:off x="857223" y="4071942"/>
            <a:ext cx="4198791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NEUW8200.JPG"/>
          <p:cNvPicPr>
            <a:picLocks noChangeAspect="1"/>
          </p:cNvPicPr>
          <p:nvPr/>
        </p:nvPicPr>
        <p:blipFill>
          <a:blip r:embed="rId4"/>
          <a:srcRect l="11458" t="20833" b="13889"/>
          <a:stretch>
            <a:fillRect/>
          </a:stretch>
        </p:blipFill>
        <p:spPr>
          <a:xfrm>
            <a:off x="886328" y="928670"/>
            <a:ext cx="3982008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246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28" y="928670"/>
            <a:ext cx="3932462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714348" y="0"/>
            <a:ext cx="82153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ИГРОВЫЕ ПРОГРАММЫ</a:t>
            </a:r>
            <a:endParaRPr lang="ru-RU" sz="2400" b="1" i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IMG_6943.JPG"/>
          <p:cNvPicPr>
            <a:picLocks noChangeAspect="1"/>
          </p:cNvPicPr>
          <p:nvPr/>
        </p:nvPicPr>
        <p:blipFill>
          <a:blip r:embed="rId6" cstate="print"/>
          <a:srcRect l="8593" t="13541" r="9375" b="13541"/>
          <a:stretch>
            <a:fillRect/>
          </a:stretch>
        </p:blipFill>
        <p:spPr>
          <a:xfrm>
            <a:off x="5214942" y="3833815"/>
            <a:ext cx="3714776" cy="2476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68620762_1.jpg"/>
          <p:cNvPicPr>
            <a:picLocks noChangeAspect="1"/>
          </p:cNvPicPr>
          <p:nvPr/>
        </p:nvPicPr>
        <p:blipFill>
          <a:blip r:embed="rId2"/>
          <a:srcRect b="78003"/>
          <a:stretch>
            <a:fillRect/>
          </a:stretch>
        </p:blipFill>
        <p:spPr>
          <a:xfrm rot="16200000">
            <a:off x="-3071824" y="3071826"/>
            <a:ext cx="6858000" cy="714349"/>
          </a:xfrm>
          <a:prstGeom prst="rect">
            <a:avLst/>
          </a:prstGeom>
        </p:spPr>
      </p:pic>
      <p:pic>
        <p:nvPicPr>
          <p:cNvPr id="3" name="Рисунок 2" descr="fmZ6BV3TGqA.jpg"/>
          <p:cNvPicPr>
            <a:picLocks noChangeAspect="1"/>
          </p:cNvPicPr>
          <p:nvPr/>
        </p:nvPicPr>
        <p:blipFill>
          <a:blip r:embed="rId3" cstate="print"/>
          <a:srcRect t="18750"/>
          <a:stretch>
            <a:fillRect/>
          </a:stretch>
        </p:blipFill>
        <p:spPr>
          <a:xfrm>
            <a:off x="5214942" y="785794"/>
            <a:ext cx="3643338" cy="2220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MG_52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0100" y="642918"/>
            <a:ext cx="3714776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0907.JPG"/>
          <p:cNvPicPr>
            <a:picLocks noChangeAspect="1"/>
          </p:cNvPicPr>
          <p:nvPr/>
        </p:nvPicPr>
        <p:blipFill>
          <a:blip r:embed="rId5" cstate="print"/>
          <a:srcRect l="11458" t="26389" r="6250" b="8333"/>
          <a:stretch>
            <a:fillRect/>
          </a:stretch>
        </p:blipFill>
        <p:spPr>
          <a:xfrm>
            <a:off x="642910" y="4071942"/>
            <a:ext cx="3842454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_8153.JPG"/>
          <p:cNvPicPr>
            <a:picLocks noChangeAspect="1"/>
          </p:cNvPicPr>
          <p:nvPr/>
        </p:nvPicPr>
        <p:blipFill>
          <a:blip r:embed="rId6" cstate="print"/>
          <a:srcRect t="31250"/>
          <a:stretch>
            <a:fillRect/>
          </a:stretch>
        </p:blipFill>
        <p:spPr>
          <a:xfrm>
            <a:off x="4714876" y="4143380"/>
            <a:ext cx="4156385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785787" y="0"/>
            <a:ext cx="8072494" cy="40934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Информационное                                      Тематическое</a:t>
            </a:r>
            <a:br>
              <a:rPr lang="ru-RU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мероприятие                                              </a:t>
            </a:r>
            <a:r>
              <a:rPr lang="ru-RU" sz="20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мероприятие</a:t>
            </a:r>
            <a:endParaRPr lang="ru-RU" sz="20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Познавательное                                        </a:t>
            </a:r>
          </a:p>
          <a:p>
            <a:r>
              <a:rPr lang="ru-RU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мероприятие                                                       тест-игра</a:t>
            </a:r>
            <a:endParaRPr lang="ru-RU" sz="20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68620762_1.jpg"/>
          <p:cNvPicPr>
            <a:picLocks noChangeAspect="1"/>
          </p:cNvPicPr>
          <p:nvPr/>
        </p:nvPicPr>
        <p:blipFill>
          <a:blip r:embed="rId2"/>
          <a:srcRect b="78003"/>
          <a:stretch>
            <a:fillRect/>
          </a:stretch>
        </p:blipFill>
        <p:spPr>
          <a:xfrm rot="16200000">
            <a:off x="-3036105" y="3036107"/>
            <a:ext cx="6858000" cy="785787"/>
          </a:xfrm>
          <a:prstGeom prst="rect">
            <a:avLst/>
          </a:prstGeom>
        </p:spPr>
      </p:pic>
      <p:pic>
        <p:nvPicPr>
          <p:cNvPr id="7" name="Рисунок 6" descr="GBFZ729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0" y="1071546"/>
            <a:ext cx="4278084" cy="2079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IMG_6747.JPG"/>
          <p:cNvPicPr>
            <a:picLocks noChangeAspect="1"/>
          </p:cNvPicPr>
          <p:nvPr/>
        </p:nvPicPr>
        <p:blipFill>
          <a:blip r:embed="rId4" cstate="print"/>
          <a:srcRect l="11718" t="12500" r="8594" b="8333"/>
          <a:stretch>
            <a:fillRect/>
          </a:stretch>
        </p:blipFill>
        <p:spPr>
          <a:xfrm>
            <a:off x="1000100" y="3643314"/>
            <a:ext cx="3786214" cy="2821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IMG_916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044429" y="1099315"/>
            <a:ext cx="3079673" cy="2309755"/>
          </a:xfrm>
          <a:prstGeom prst="rect">
            <a:avLst/>
          </a:prstGeom>
        </p:spPr>
      </p:pic>
      <p:pic>
        <p:nvPicPr>
          <p:cNvPr id="14" name="Рисунок 13" descr="IMG_1217.JPG"/>
          <p:cNvPicPr>
            <a:picLocks noChangeAspect="1"/>
          </p:cNvPicPr>
          <p:nvPr/>
        </p:nvPicPr>
        <p:blipFill>
          <a:blip r:embed="rId6" cstate="print"/>
          <a:srcRect l="10156" t="17708" b="11458"/>
          <a:stretch>
            <a:fillRect/>
          </a:stretch>
        </p:blipFill>
        <p:spPr>
          <a:xfrm>
            <a:off x="4929190" y="4286256"/>
            <a:ext cx="3929058" cy="2323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785786" y="0"/>
            <a:ext cx="8358213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АКЦИИ</a:t>
            </a:r>
          </a:p>
          <a:p>
            <a:r>
              <a:rPr lang="ru-RU" sz="2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«Символ России »</a:t>
            </a:r>
          </a:p>
          <a:p>
            <a:r>
              <a:rPr lang="ru-RU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«Красная ленточка»</a:t>
            </a:r>
          </a:p>
          <a:p>
            <a:endParaRPr lang="ru-RU" sz="20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«Кормушка для птиц»</a:t>
            </a:r>
          </a:p>
          <a:p>
            <a:endParaRPr lang="ru-RU" sz="20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</a:t>
            </a:r>
          </a:p>
          <a:p>
            <a:r>
              <a:rPr lang="ru-RU" sz="2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«Гимн учителю»</a:t>
            </a:r>
            <a:endParaRPr lang="ru-RU" sz="20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68620762_1.jpg"/>
          <p:cNvPicPr>
            <a:picLocks noChangeAspect="1"/>
          </p:cNvPicPr>
          <p:nvPr/>
        </p:nvPicPr>
        <p:blipFill>
          <a:blip r:embed="rId2"/>
          <a:srcRect b="78003"/>
          <a:stretch>
            <a:fillRect/>
          </a:stretch>
        </p:blipFill>
        <p:spPr>
          <a:xfrm rot="16200000">
            <a:off x="-2821792" y="2821793"/>
            <a:ext cx="6858000" cy="12144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85852" y="0"/>
            <a:ext cx="7858147" cy="70480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dirty="0" err="1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Илюшинский</a:t>
            </a:r>
            <a:r>
              <a:rPr lang="ru-RU" sz="2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сельский Дом культуры построен в 1981 году.</a:t>
            </a:r>
          </a:p>
          <a:p>
            <a:endParaRPr lang="ru-RU" sz="2800" b="1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Общая площадь учреждения – 955.6</a:t>
            </a:r>
          </a:p>
          <a:p>
            <a:r>
              <a:rPr lang="ru-RU" sz="2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2016 году произведен капитальный ремонт.</a:t>
            </a:r>
          </a:p>
          <a:p>
            <a:endParaRPr lang="ru-RU" sz="2800" b="1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2021году, в связи с пандемией (так как не проводились мероприятия на коммерческой основе ), материально-техническая база не пополнялась.</a:t>
            </a:r>
          </a:p>
          <a:p>
            <a:endParaRPr lang="ru-RU" sz="2800" b="1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Имеется доступ к интернету</a:t>
            </a:r>
            <a:r>
              <a:rPr lang="ru-RU" sz="28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800" b="1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57.JPG"/>
          <p:cNvPicPr>
            <a:picLocks noChangeAspect="1"/>
          </p:cNvPicPr>
          <p:nvPr/>
        </p:nvPicPr>
        <p:blipFill>
          <a:blip r:embed="rId2" cstate="print"/>
          <a:srcRect t="3125"/>
          <a:stretch>
            <a:fillRect/>
          </a:stretch>
        </p:blipFill>
        <p:spPr>
          <a:xfrm>
            <a:off x="785786" y="642918"/>
            <a:ext cx="3714776" cy="2699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1568620762_1.jpg"/>
          <p:cNvPicPr>
            <a:picLocks noChangeAspect="1"/>
          </p:cNvPicPr>
          <p:nvPr/>
        </p:nvPicPr>
        <p:blipFill>
          <a:blip r:embed="rId3"/>
          <a:srcRect b="78003"/>
          <a:stretch>
            <a:fillRect/>
          </a:stretch>
        </p:blipFill>
        <p:spPr>
          <a:xfrm rot="16200000">
            <a:off x="-3036105" y="3036107"/>
            <a:ext cx="6858000" cy="785787"/>
          </a:xfrm>
          <a:prstGeom prst="rect">
            <a:avLst/>
          </a:prstGeom>
        </p:spPr>
      </p:pic>
      <p:pic>
        <p:nvPicPr>
          <p:cNvPr id="4" name="Рисунок 3" descr="IMG_2086.JPG"/>
          <p:cNvPicPr>
            <a:picLocks noChangeAspect="1"/>
          </p:cNvPicPr>
          <p:nvPr/>
        </p:nvPicPr>
        <p:blipFill>
          <a:blip r:embed="rId4" cstate="print"/>
          <a:srcRect l="11458" t="11111" r="4166" b="12500"/>
          <a:stretch>
            <a:fillRect/>
          </a:stretch>
        </p:blipFill>
        <p:spPr>
          <a:xfrm>
            <a:off x="4357686" y="714356"/>
            <a:ext cx="4418764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14348" y="0"/>
            <a:ext cx="84296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Межрегиональный </a:t>
            </a:r>
            <a:r>
              <a:rPr lang="ru-RU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вокальный  конкурс-фестиваль</a:t>
            </a:r>
            <a:br>
              <a:rPr lang="ru-RU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«Янтарная нота»</a:t>
            </a:r>
            <a:endParaRPr lang="ru-RU" sz="20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E65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71934" y="4000504"/>
            <a:ext cx="3357586" cy="2602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857224" y="3286123"/>
            <a:ext cx="8001056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sz="20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Районный </a:t>
            </a:r>
            <a:r>
              <a:rPr lang="ru-RU" sz="2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конкурс чтецов</a:t>
            </a:r>
            <a:br>
              <a:rPr lang="ru-RU" sz="2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«Ключи к сердцу»                            </a:t>
            </a:r>
            <a:endParaRPr lang="ru-RU" sz="20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i (1).jpg"/>
          <p:cNvPicPr>
            <a:picLocks noChangeAspect="1"/>
          </p:cNvPicPr>
          <p:nvPr/>
        </p:nvPicPr>
        <p:blipFill>
          <a:blip r:embed="rId6"/>
          <a:srcRect l="20833" t="13759" r="21875" b="15153"/>
          <a:stretch>
            <a:fillRect/>
          </a:stretch>
        </p:blipFill>
        <p:spPr>
          <a:xfrm>
            <a:off x="2143108" y="5000636"/>
            <a:ext cx="1714512" cy="1589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6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16" y="2428868"/>
            <a:ext cx="3143240" cy="2357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IMG_06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1142984"/>
            <a:ext cx="3214710" cy="2343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 descr="1568620762_1.jpg"/>
          <p:cNvPicPr>
            <a:picLocks noChangeAspect="1"/>
          </p:cNvPicPr>
          <p:nvPr/>
        </p:nvPicPr>
        <p:blipFill>
          <a:blip r:embed="rId4"/>
          <a:srcRect b="78003"/>
          <a:stretch>
            <a:fillRect/>
          </a:stretch>
        </p:blipFill>
        <p:spPr>
          <a:xfrm rot="16200000">
            <a:off x="-3036105" y="3036107"/>
            <a:ext cx="6858000" cy="785787"/>
          </a:xfrm>
          <a:prstGeom prst="rect">
            <a:avLst/>
          </a:prstGeom>
        </p:spPr>
      </p:pic>
      <p:pic>
        <p:nvPicPr>
          <p:cNvPr id="5" name="Рисунок 4" descr="IMG_07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2132" y="1357298"/>
            <a:ext cx="3357554" cy="2518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07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4723573">
            <a:off x="755392" y="3843198"/>
            <a:ext cx="2952739" cy="2214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0714.JPG"/>
          <p:cNvPicPr>
            <a:picLocks noChangeAspect="1"/>
          </p:cNvPicPr>
          <p:nvPr/>
        </p:nvPicPr>
        <p:blipFill>
          <a:blip r:embed="rId7" cstate="print"/>
          <a:srcRect b="22916"/>
          <a:stretch>
            <a:fillRect/>
          </a:stretch>
        </p:blipFill>
        <p:spPr>
          <a:xfrm>
            <a:off x="3286116" y="5000636"/>
            <a:ext cx="2928926" cy="1693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_071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879083">
            <a:off x="6259712" y="3922833"/>
            <a:ext cx="2867067" cy="2150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714348" y="0"/>
            <a:ext cx="842965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Концертная программа </a:t>
            </a:r>
          </a:p>
          <a:p>
            <a:pPr algn="ctr"/>
            <a:r>
              <a:rPr lang="ru-RU" sz="2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«ЦВЕТ НАСТРОЕНИЯ ОСЕНЬ»</a:t>
            </a:r>
            <a:br>
              <a:rPr lang="ru-RU" sz="2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рамках Всероссийской акции «Культурная суббота»</a:t>
            </a:r>
            <a:endParaRPr lang="ru-RU" sz="20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IMG_061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400000">
            <a:off x="3644799" y="1498681"/>
            <a:ext cx="2274072" cy="1705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68620762_1.jpg"/>
          <p:cNvPicPr>
            <a:picLocks noChangeAspect="1"/>
          </p:cNvPicPr>
          <p:nvPr/>
        </p:nvPicPr>
        <p:blipFill>
          <a:blip r:embed="rId2"/>
          <a:srcRect b="78003"/>
          <a:stretch>
            <a:fillRect/>
          </a:stretch>
        </p:blipFill>
        <p:spPr>
          <a:xfrm rot="16200000">
            <a:off x="-3036105" y="3036107"/>
            <a:ext cx="6858000" cy="785787"/>
          </a:xfrm>
          <a:prstGeom prst="rect">
            <a:avLst/>
          </a:prstGeom>
        </p:spPr>
      </p:pic>
      <p:pic>
        <p:nvPicPr>
          <p:cNvPr id="3" name="Рисунок 2" descr="IMG_07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928670"/>
            <a:ext cx="4000496" cy="3000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Слайд10.JPG"/>
          <p:cNvPicPr>
            <a:picLocks noChangeAspect="1"/>
          </p:cNvPicPr>
          <p:nvPr/>
        </p:nvPicPr>
        <p:blipFill>
          <a:blip r:embed="rId4"/>
          <a:srcRect l="47656" t="48958" b="3125"/>
          <a:stretch>
            <a:fillRect/>
          </a:stretch>
        </p:blipFill>
        <p:spPr>
          <a:xfrm>
            <a:off x="4143372" y="3357562"/>
            <a:ext cx="4786314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0662.JPG"/>
          <p:cNvPicPr>
            <a:picLocks noChangeAspect="1"/>
          </p:cNvPicPr>
          <p:nvPr/>
        </p:nvPicPr>
        <p:blipFill>
          <a:blip r:embed="rId5" cstate="print"/>
          <a:srcRect b="11458"/>
          <a:stretch>
            <a:fillRect/>
          </a:stretch>
        </p:blipFill>
        <p:spPr>
          <a:xfrm>
            <a:off x="1000100" y="4500570"/>
            <a:ext cx="2928926" cy="1944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07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5798352" y="631012"/>
            <a:ext cx="2762268" cy="2071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785786" y="1"/>
            <a:ext cx="835821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Фотозоны</a:t>
            </a:r>
            <a:r>
              <a:rPr lang="ru-RU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на концертной программе</a:t>
            </a:r>
            <a:br>
              <a:rPr lang="ru-RU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«Цвет настроения осень» </a:t>
            </a:r>
            <a:endParaRPr lang="ru-RU" sz="2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68620762_1.jpg"/>
          <p:cNvPicPr>
            <a:picLocks noChangeAspect="1"/>
          </p:cNvPicPr>
          <p:nvPr/>
        </p:nvPicPr>
        <p:blipFill>
          <a:blip r:embed="rId2"/>
          <a:srcRect b="78003"/>
          <a:stretch>
            <a:fillRect/>
          </a:stretch>
        </p:blipFill>
        <p:spPr>
          <a:xfrm rot="16200000">
            <a:off x="-3036105" y="3036107"/>
            <a:ext cx="6858000" cy="785787"/>
          </a:xfrm>
          <a:prstGeom prst="rect">
            <a:avLst/>
          </a:prstGeom>
        </p:spPr>
      </p:pic>
      <p:pic>
        <p:nvPicPr>
          <p:cNvPr id="3" name="Рисунок 2" descr="IMG_9313.JPG"/>
          <p:cNvPicPr>
            <a:picLocks noChangeAspect="1"/>
          </p:cNvPicPr>
          <p:nvPr/>
        </p:nvPicPr>
        <p:blipFill>
          <a:blip r:embed="rId3" cstate="print"/>
          <a:srcRect t="43750" r="3125"/>
          <a:stretch>
            <a:fillRect/>
          </a:stretch>
        </p:blipFill>
        <p:spPr>
          <a:xfrm>
            <a:off x="2571735" y="4643446"/>
            <a:ext cx="4593211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MG_2150.JPG"/>
          <p:cNvPicPr>
            <a:picLocks noChangeAspect="1"/>
          </p:cNvPicPr>
          <p:nvPr/>
        </p:nvPicPr>
        <p:blipFill>
          <a:blip r:embed="rId4" cstate="print"/>
          <a:srcRect t="29167" r="18749"/>
          <a:stretch>
            <a:fillRect/>
          </a:stretch>
        </p:blipFill>
        <p:spPr>
          <a:xfrm>
            <a:off x="857224" y="1357298"/>
            <a:ext cx="3824036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IMG_21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10096" y="1142984"/>
            <a:ext cx="4095778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785786" y="0"/>
            <a:ext cx="8358214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ГОСТИ НА НАШЕЙ СЦЕНЕ</a:t>
            </a:r>
          </a:p>
          <a:p>
            <a:pPr algn="ctr"/>
            <a:endParaRPr lang="ru-RU" sz="20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Калининградский симфонический оркестр под управлением</a:t>
            </a:r>
            <a:br>
              <a:rPr lang="ru-RU" sz="2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А.Фельдмана </a:t>
            </a:r>
          </a:p>
          <a:p>
            <a:endParaRPr lang="ru-RU" sz="20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Образцовый театральный коллектив «ЛИК»</a:t>
            </a:r>
            <a:endParaRPr lang="ru-RU" sz="20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2660.JPG"/>
          <p:cNvPicPr>
            <a:picLocks noChangeAspect="1"/>
          </p:cNvPicPr>
          <p:nvPr/>
        </p:nvPicPr>
        <p:blipFill>
          <a:blip r:embed="rId2" cstate="print"/>
          <a:srcRect l="25000" t="10606"/>
          <a:stretch>
            <a:fillRect/>
          </a:stretch>
        </p:blipFill>
        <p:spPr>
          <a:xfrm rot="5400000">
            <a:off x="5314228" y="757947"/>
            <a:ext cx="3516205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 descr="1568620762_1.jpg"/>
          <p:cNvPicPr>
            <a:picLocks noChangeAspect="1"/>
          </p:cNvPicPr>
          <p:nvPr/>
        </p:nvPicPr>
        <p:blipFill>
          <a:blip r:embed="rId3"/>
          <a:srcRect b="78003"/>
          <a:stretch>
            <a:fillRect/>
          </a:stretch>
        </p:blipFill>
        <p:spPr>
          <a:xfrm rot="16200000">
            <a:off x="-3036105" y="3036107"/>
            <a:ext cx="6858000" cy="785787"/>
          </a:xfrm>
          <a:prstGeom prst="rect">
            <a:avLst/>
          </a:prstGeom>
        </p:spPr>
      </p:pic>
      <p:pic>
        <p:nvPicPr>
          <p:cNvPr id="5" name="Рисунок 4" descr="IMG_2459.JPG"/>
          <p:cNvPicPr>
            <a:picLocks noChangeAspect="1"/>
          </p:cNvPicPr>
          <p:nvPr/>
        </p:nvPicPr>
        <p:blipFill>
          <a:blip r:embed="rId4" cstate="print"/>
          <a:srcRect l="24218" t="14583" r="24219" b="18749"/>
          <a:stretch>
            <a:fillRect/>
          </a:stretch>
        </p:blipFill>
        <p:spPr>
          <a:xfrm>
            <a:off x="714348" y="714356"/>
            <a:ext cx="3241500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2674.JPG"/>
          <p:cNvPicPr>
            <a:picLocks noChangeAspect="1"/>
          </p:cNvPicPr>
          <p:nvPr/>
        </p:nvPicPr>
        <p:blipFill>
          <a:blip r:embed="rId5" cstate="print"/>
          <a:srcRect l="10634" t="10438" r="24144" b="10671"/>
          <a:stretch>
            <a:fillRect/>
          </a:stretch>
        </p:blipFill>
        <p:spPr>
          <a:xfrm rot="5400000">
            <a:off x="1489125" y="3440041"/>
            <a:ext cx="3316392" cy="3008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857224" y="1"/>
            <a:ext cx="828677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Новогодние поздравления</a:t>
            </a:r>
            <a:endParaRPr lang="ru-RU" sz="2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IMG_2764.JPG"/>
          <p:cNvPicPr>
            <a:picLocks noChangeAspect="1"/>
          </p:cNvPicPr>
          <p:nvPr/>
        </p:nvPicPr>
        <p:blipFill>
          <a:blip r:embed="rId6" cstate="print"/>
          <a:srcRect t="15385"/>
          <a:stretch>
            <a:fillRect/>
          </a:stretch>
        </p:blipFill>
        <p:spPr>
          <a:xfrm>
            <a:off x="5357818" y="4071941"/>
            <a:ext cx="3071834" cy="2599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68620762_1.jpg"/>
          <p:cNvPicPr>
            <a:picLocks noChangeAspect="1"/>
          </p:cNvPicPr>
          <p:nvPr/>
        </p:nvPicPr>
        <p:blipFill>
          <a:blip r:embed="rId2"/>
          <a:srcRect b="78003"/>
          <a:stretch>
            <a:fillRect/>
          </a:stretch>
        </p:blipFill>
        <p:spPr>
          <a:xfrm rot="16200000">
            <a:off x="-3036105" y="3036107"/>
            <a:ext cx="6858000" cy="785787"/>
          </a:xfrm>
          <a:prstGeom prst="rect">
            <a:avLst/>
          </a:prstGeom>
        </p:spPr>
      </p:pic>
      <p:pic>
        <p:nvPicPr>
          <p:cNvPr id="3" name="Рисунок 2" descr="IMG_2794.PNG"/>
          <p:cNvPicPr>
            <a:picLocks noChangeAspect="1"/>
          </p:cNvPicPr>
          <p:nvPr/>
        </p:nvPicPr>
        <p:blipFill>
          <a:blip r:embed="rId3" cstate="print"/>
          <a:srcRect t="36458"/>
          <a:stretch>
            <a:fillRect/>
          </a:stretch>
        </p:blipFill>
        <p:spPr>
          <a:xfrm>
            <a:off x="785786" y="3714752"/>
            <a:ext cx="4135617" cy="2873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BQFE738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810" y="214290"/>
            <a:ext cx="4929190" cy="3696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OZLN436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942" y="3929066"/>
            <a:ext cx="3929058" cy="2701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MAPZ783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24" y="1071546"/>
            <a:ext cx="3238522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785786" y="1"/>
            <a:ext cx="807249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sz="24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Новогодние </a:t>
            </a:r>
            <a:r>
              <a:rPr lang="ru-RU" sz="2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фотозоны</a:t>
            </a:r>
            <a:endParaRPr lang="ru-RU" sz="2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68620762_1.jpg"/>
          <p:cNvPicPr>
            <a:picLocks noChangeAspect="1"/>
          </p:cNvPicPr>
          <p:nvPr/>
        </p:nvPicPr>
        <p:blipFill>
          <a:blip r:embed="rId2"/>
          <a:srcRect b="78003"/>
          <a:stretch>
            <a:fillRect/>
          </a:stretch>
        </p:blipFill>
        <p:spPr>
          <a:xfrm rot="16200000">
            <a:off x="-3036105" y="3036107"/>
            <a:ext cx="6858000" cy="785787"/>
          </a:xfrm>
          <a:prstGeom prst="rect">
            <a:avLst/>
          </a:prstGeom>
        </p:spPr>
      </p:pic>
      <p:pic>
        <p:nvPicPr>
          <p:cNvPr id="3" name="Рисунок 2" descr="IMG_28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5" y="714356"/>
            <a:ext cx="3810027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MG_2837.jpg"/>
          <p:cNvPicPr>
            <a:picLocks noChangeAspect="1"/>
          </p:cNvPicPr>
          <p:nvPr/>
        </p:nvPicPr>
        <p:blipFill>
          <a:blip r:embed="rId4" cstate="print"/>
          <a:srcRect l="15625" t="13541" b="5208"/>
          <a:stretch>
            <a:fillRect/>
          </a:stretch>
        </p:blipFill>
        <p:spPr>
          <a:xfrm>
            <a:off x="4714876" y="714356"/>
            <a:ext cx="4154377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28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28860" y="3786189"/>
            <a:ext cx="4000496" cy="3000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714348" y="1"/>
            <a:ext cx="842965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Новогодняя сказка «Примите поздравления»      18+</a:t>
            </a:r>
            <a:endParaRPr lang="ru-RU" sz="2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68620762_1.jpg"/>
          <p:cNvPicPr>
            <a:picLocks noChangeAspect="1"/>
          </p:cNvPicPr>
          <p:nvPr/>
        </p:nvPicPr>
        <p:blipFill>
          <a:blip r:embed="rId2"/>
          <a:srcRect b="78003"/>
          <a:stretch>
            <a:fillRect/>
          </a:stretch>
        </p:blipFill>
        <p:spPr>
          <a:xfrm rot="16200000">
            <a:off x="-3036105" y="3036107"/>
            <a:ext cx="6858000" cy="7857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28662" y="0"/>
            <a:ext cx="7929618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Друзья, все мероприятия, которые вам интересны, вы можете посмотреть на нашей страничке в ВК</a:t>
            </a:r>
            <a:endParaRPr lang="ru-RU" sz="44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Илюшино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02" y="3143248"/>
            <a:ext cx="3190883" cy="319088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928662" y="785794"/>
          <a:ext cx="7524803" cy="4343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807732"/>
                <a:gridCol w="3717071"/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2020г.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2021г.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928662" y="1142984"/>
          <a:ext cx="7524803" cy="4343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524803"/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Клубные  формирования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928662" y="1571612"/>
          <a:ext cx="7524798" cy="223642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54133"/>
                <a:gridCol w="1254133"/>
                <a:gridCol w="1277948"/>
                <a:gridCol w="1230318"/>
                <a:gridCol w="1254133"/>
                <a:gridCol w="1254133"/>
              </a:tblGrid>
              <a:tr h="749618">
                <a:tc>
                  <a:txBody>
                    <a:bodyPr/>
                    <a:lstStyle/>
                    <a:p>
                      <a:r>
                        <a:rPr lang="ru-RU" sz="2000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Аудито</a:t>
                      </a:r>
                      <a:endParaRPr lang="ru-RU" sz="2000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2000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рия</a:t>
                      </a:r>
                      <a:endParaRPr lang="ru-RU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</a:p>
                    <a:p>
                      <a:r>
                        <a:rPr lang="ru-RU" sz="2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форм.</a:t>
                      </a:r>
                      <a:endParaRPr lang="ru-RU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  <a:br>
                        <a:rPr lang="ru-RU" sz="2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2000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уч-ов</a:t>
                      </a:r>
                      <a:endParaRPr lang="ru-RU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000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Аудито</a:t>
                      </a:r>
                      <a:endParaRPr lang="ru-RU" sz="2000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2000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рия</a:t>
                      </a:r>
                      <a:endParaRPr lang="ru-RU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</a:p>
                    <a:p>
                      <a:r>
                        <a:rPr lang="ru-RU" sz="2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форм.</a:t>
                      </a:r>
                      <a:endParaRPr lang="ru-RU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</a:p>
                    <a:p>
                      <a:r>
                        <a:rPr lang="ru-RU" sz="2000" dirty="0" err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уч-ов</a:t>
                      </a:r>
                      <a:endParaRPr lang="ru-RU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</a:tr>
              <a:tr h="49560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Дети</a:t>
                      </a:r>
                      <a:endParaRPr lang="ru-RU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lang="ru-RU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Дети</a:t>
                      </a:r>
                      <a:endParaRPr lang="ru-RU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81</a:t>
                      </a:r>
                      <a:endParaRPr lang="ru-RU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</a:tr>
              <a:tr h="49560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Молод.</a:t>
                      </a:r>
                      <a:endParaRPr lang="ru-RU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Молод.</a:t>
                      </a:r>
                      <a:endParaRPr lang="ru-RU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</a:tr>
              <a:tr h="49560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Взросл.</a:t>
                      </a:r>
                      <a:endParaRPr lang="ru-RU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Взросл.</a:t>
                      </a:r>
                      <a:endParaRPr lang="ru-RU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928662" y="3786190"/>
          <a:ext cx="7524798" cy="69652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54133"/>
                <a:gridCol w="1254133"/>
                <a:gridCol w="1254133"/>
                <a:gridCol w="1254133"/>
                <a:gridCol w="1254133"/>
                <a:gridCol w="1254133"/>
              </a:tblGrid>
              <a:tr h="696521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161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113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Количественный анализ художественного творчества</a:t>
            </a:r>
          </a:p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 коллективам</a:t>
            </a:r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1568620762_1.jpg"/>
          <p:cNvPicPr>
            <a:picLocks noChangeAspect="1"/>
          </p:cNvPicPr>
          <p:nvPr/>
        </p:nvPicPr>
        <p:blipFill>
          <a:blip r:embed="rId2"/>
          <a:srcRect b="82891"/>
          <a:stretch>
            <a:fillRect/>
          </a:stretch>
        </p:blipFill>
        <p:spPr>
          <a:xfrm rot="16200000">
            <a:off x="-3178981" y="3178983"/>
            <a:ext cx="6858000" cy="50003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28662" y="2967334"/>
            <a:ext cx="7500989" cy="36933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b="1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b="1" cap="none" spc="0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b="1" cap="none" spc="0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b="1" cap="none" spc="0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cap="none" spc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2021 году уменьшилось на одно детское формирование в связи с тем, что поменялся график работы Дома культуры, так как, основная масса детей приезжие и занимаются в учебное время.</a:t>
            </a:r>
            <a:br>
              <a:rPr lang="ru-RU" b="1" cap="none" spc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cap="none" spc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связи с пандемией и возрастом участников 65+, формирования  для взрослых перестали функционировать. </a:t>
            </a:r>
            <a:br>
              <a:rPr lang="ru-RU" b="1" cap="none" spc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cap="none" spc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Так как подросткам исполнилось по 14 лет, клуб </a:t>
            </a:r>
            <a:r>
              <a:rPr lang="ru-RU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«Подросток » перешел в молодежное формирование.</a:t>
            </a:r>
            <a:endParaRPr lang="ru-RU" b="1" cap="none" spc="0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68620762_1.jpg"/>
          <p:cNvPicPr>
            <a:picLocks noChangeAspect="1"/>
          </p:cNvPicPr>
          <p:nvPr/>
        </p:nvPicPr>
        <p:blipFill>
          <a:blip r:embed="rId2"/>
          <a:srcRect b="82891"/>
          <a:stretch>
            <a:fillRect/>
          </a:stretch>
        </p:blipFill>
        <p:spPr>
          <a:xfrm rot="16200000">
            <a:off x="-3178981" y="3178983"/>
            <a:ext cx="6858000" cy="5000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0034" y="0"/>
            <a:ext cx="8643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Количественный анализ </a:t>
            </a:r>
            <a:r>
              <a:rPr lang="ru-RU" b="1" dirty="0" err="1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офлайн-мероприятий</a:t>
            </a:r>
            <a:endParaRPr lang="ru-RU" b="1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1538" y="642918"/>
          <a:ext cx="7500990" cy="396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750495"/>
                <a:gridCol w="3750495"/>
              </a:tblGrid>
              <a:tr h="28575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2020г.</a:t>
                      </a:r>
                      <a:endParaRPr lang="ru-RU" sz="20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2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2021г.</a:t>
                      </a:r>
                      <a:endParaRPr lang="ru-RU" sz="2000" dirty="0">
                        <a:solidFill>
                          <a:schemeClr val="tx2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71538" y="1000108"/>
          <a:ext cx="7500990" cy="259593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357322"/>
                <a:gridCol w="1143008"/>
                <a:gridCol w="1250165"/>
                <a:gridCol w="1321603"/>
                <a:gridCol w="1178727"/>
                <a:gridCol w="1250165"/>
              </a:tblGrid>
              <a:tr h="642942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Аудитория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Кол-во</a:t>
                      </a:r>
                    </a:p>
                    <a:p>
                      <a:r>
                        <a:rPr lang="ru-RU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меропр</a:t>
                      </a:r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Кол-во</a:t>
                      </a:r>
                    </a:p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посетит.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Аудитория</a:t>
                      </a:r>
                    </a:p>
                    <a:p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Кол-во</a:t>
                      </a:r>
                    </a:p>
                    <a:p>
                      <a:r>
                        <a:rPr lang="ru-RU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меропр</a:t>
                      </a:r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  <a:p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Кол-во</a:t>
                      </a:r>
                    </a:p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посетит.</a:t>
                      </a:r>
                      <a:endParaRPr lang="ru-RU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8112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Дети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139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3470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Дети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176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4259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8112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Молодежь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934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Молодежь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521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8112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взрослые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1804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взрослые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1557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08112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218</a:t>
                      </a:r>
                      <a:endParaRPr lang="ru-RU" sz="2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6208</a:t>
                      </a:r>
                      <a:endParaRPr lang="ru-RU" sz="2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233</a:t>
                      </a:r>
                      <a:endParaRPr lang="ru-RU" sz="2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6337</a:t>
                      </a:r>
                      <a:endParaRPr lang="ru-RU" sz="2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71538" y="2967334"/>
            <a:ext cx="750098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2021 году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офлайн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-мероприятия увеличились на небольшое количество, так как  большая часть населения переболела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коронавирусом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и опасается за свое здоровье. </a:t>
            </a:r>
            <a:b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Но было достаточное  количество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онлайн-мероприятий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и постов на странице Дома культуры в ВК.</a:t>
            </a:r>
            <a:endParaRPr lang="ru-RU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68620762_1.jpg"/>
          <p:cNvPicPr>
            <a:picLocks noChangeAspect="1"/>
          </p:cNvPicPr>
          <p:nvPr/>
        </p:nvPicPr>
        <p:blipFill>
          <a:blip r:embed="rId2"/>
          <a:srcRect b="82891"/>
          <a:stretch>
            <a:fillRect/>
          </a:stretch>
        </p:blipFill>
        <p:spPr>
          <a:xfrm rot="16200000">
            <a:off x="-3178981" y="3178983"/>
            <a:ext cx="6858000" cy="5000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1472" y="0"/>
            <a:ext cx="8572528" cy="65556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cap="none" spc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2021 году прошло 233 мероприятия, из них:</a:t>
            </a:r>
          </a:p>
          <a:p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информационных-34</a:t>
            </a:r>
          </a:p>
          <a:p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для детей-28</a:t>
            </a:r>
            <a:b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молодежь-1 </a:t>
            </a:r>
            <a:b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взрослые-5</a:t>
            </a:r>
          </a:p>
          <a:p>
            <a:r>
              <a:rPr lang="ru-RU" sz="2000" b="1" cap="none" spc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Информационные мероприятия  всегда проходили с презентацией и видеофильмом,  обсуждением темы и по необходимости  с викториной.</a:t>
            </a:r>
          </a:p>
          <a:p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Праздничные концерты на 8 марта и 9 мая включали в себя театрализованные моменты, песни, танцы. Все номера художественной самодеятельности были подготовлены собственными силами.</a:t>
            </a:r>
          </a:p>
          <a:p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Для детей проводились </a:t>
            </a:r>
            <a:r>
              <a:rPr lang="ru-RU" sz="2000" b="1" dirty="0" err="1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квест-игры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«Я знаю об экологии все», «Клад-загадка», интеллектуальные игры «Где логика», посвященная Всемирному дню поэзии, «</a:t>
            </a:r>
            <a:r>
              <a:rPr lang="ru-RU" sz="2000" b="1" dirty="0" err="1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Что?Где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? Когда?», «</a:t>
            </a:r>
            <a:r>
              <a:rPr lang="ru-RU" sz="2000" b="1" dirty="0" err="1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Блин-всему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голова».</a:t>
            </a:r>
            <a:b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Различные игровые, программы и культурно-развлекательные: «Должны смеяться дети», «В </a:t>
            </a:r>
            <a:r>
              <a:rPr lang="ru-RU" sz="2000" b="1" dirty="0" err="1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здоровье-наша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сила», «Моя любимая игра»,  «Водный теннис», «Медовые старты» и масса других, на которых дети играли, пели, участвовали в конкурсах.</a:t>
            </a:r>
            <a:b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Познавательные: «В мире птиц», «Музеи района», «В чем сила наша» и т.д. На мероприятиях детям давали нужную информацию, сопутствующую презентацией и по необходимости видеофильмом.  </a:t>
            </a:r>
            <a:endParaRPr lang="ru-RU" sz="2000" b="1" cap="none" spc="0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68620762_1.jpg"/>
          <p:cNvPicPr>
            <a:picLocks noChangeAspect="1"/>
          </p:cNvPicPr>
          <p:nvPr/>
        </p:nvPicPr>
        <p:blipFill>
          <a:blip r:embed="rId2"/>
          <a:srcRect b="82891"/>
          <a:stretch>
            <a:fillRect/>
          </a:stretch>
        </p:blipFill>
        <p:spPr>
          <a:xfrm rot="16200000">
            <a:off x="-3178981" y="3178983"/>
            <a:ext cx="6858000" cy="5000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0034" y="0"/>
            <a:ext cx="8643966" cy="74789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cap="none" spc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sz="2000" b="1" cap="none" spc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течени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 года </a:t>
            </a:r>
            <a:r>
              <a:rPr lang="ru-RU" sz="2000" b="1" dirty="0" err="1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провелось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множество мастер-классов. Дети изготавливали открытки  на 23 февраля и 8 марта,  различные поделки из </a:t>
            </a:r>
            <a:r>
              <a:rPr lang="ru-RU" sz="2000" b="1" dirty="0" err="1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пластелина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бумаги и других материалов.</a:t>
            </a:r>
          </a:p>
          <a:p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Дом культуры  тесно сотрудничает с МАОУ </a:t>
            </a:r>
            <a:r>
              <a:rPr lang="ru-RU" sz="2000" b="1" dirty="0" err="1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Илюшинская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СОШ и за этот год проведено множество мероприятий: «Научись </a:t>
            </a:r>
            <a:r>
              <a:rPr lang="ru-RU" sz="2000" b="1" dirty="0" err="1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говорить-НЕТ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!»,</a:t>
            </a:r>
          </a:p>
          <a:p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возложение  22.02.21г.на БЗ «Защитим героев» и 03.12.21г. «День неизвестного солдата»,  акции «Красная ленточка» , «Георгиевская ленточка» и множество других  мероприятий.</a:t>
            </a:r>
          </a:p>
          <a:p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Проведены  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субботники -«День добрых дел», на которых 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помогали 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пенсионерам  убирать дворы, колоть дрова,  </a:t>
            </a:r>
            <a:r>
              <a:rPr lang="ru-RU" sz="2000" b="1" dirty="0" err="1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провелись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уборки на Братском захоронении , на территории ДК и поселка.</a:t>
            </a:r>
          </a:p>
          <a:p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Клуб патриотического воспитания «Подросток» взял шефство над могилами участников ВОВ, у которых не  осталось родственников.</a:t>
            </a:r>
          </a:p>
          <a:p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Провели акции «Столовая для птиц»,  «Символ России»,  «Свеча памяти», «</a:t>
            </a:r>
            <a:r>
              <a:rPr lang="ru-RU" sz="2000" b="1" dirty="0" err="1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Триколлор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России»,  акция , приуроченная к 76-й годовщине Победы в ВОВ 1941-1945гг и парада Победы 24 июня 1945г.  «Пусть всегда будет солнце» и др.</a:t>
            </a:r>
            <a:b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В праздничные выходные дни звучали </a:t>
            </a:r>
            <a:r>
              <a:rPr lang="ru-RU" sz="2000" b="1" dirty="0" err="1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радиооткрытки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где поздравляли селян с праздником, с юбилеем, звучали песни и стихи.</a:t>
            </a:r>
          </a:p>
          <a:p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endParaRPr lang="ru-RU" sz="2000" b="1" cap="none" spc="0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68620762_1.jpg"/>
          <p:cNvPicPr>
            <a:picLocks noChangeAspect="1"/>
          </p:cNvPicPr>
          <p:nvPr/>
        </p:nvPicPr>
        <p:blipFill>
          <a:blip r:embed="rId2"/>
          <a:srcRect b="82891"/>
          <a:stretch>
            <a:fillRect/>
          </a:stretch>
        </p:blipFill>
        <p:spPr>
          <a:xfrm rot="16200000">
            <a:off x="-3178981" y="3178983"/>
            <a:ext cx="6858000" cy="5000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0034" y="0"/>
            <a:ext cx="8643966" cy="71711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2021 году наша область праздновала 75летие Калининградской области. Мы приняли участие в смотре художественной самодеятельности с программой «Маленький островок большой России», за которую были награждены </a:t>
            </a:r>
            <a:r>
              <a:rPr lang="ru-RU" sz="2000" b="1" dirty="0" err="1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спецдипломом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Приняли участие во всероссийских акциях «Культурный хоровод»,  «Победа глазами детей», «Окна России».</a:t>
            </a:r>
          </a:p>
          <a:p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В рамках Всероссийской акции на базе нашего Дома культуры прошел праздничный концерт  «Цвет настроения Осень», в котором приняли участники художественной самодеятельности  всех Домов культуры и клубов района. Была оформлена выставка прикладного искусства, а также фото зона.</a:t>
            </a:r>
          </a:p>
          <a:p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На день пожилого человека  всех пенсионеров поздравили  на дому, а всем юбилярам преподнесли подарки, сделанные детьми на мастер-классах.</a:t>
            </a:r>
          </a:p>
          <a:p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Конкурсная программа  «С праздником, любимая мама!» на день мамы порадовала и мамочек и детей. Соревновались в рукоделии, в песнях, в стихах,  в моде и остались все довольны проведенным временем.</a:t>
            </a:r>
          </a:p>
          <a:p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Приняли участие в  Межрегиональном вокальном конкурсе –фестивале «Янтарная нота приглашает гостей» для детей с ВОЗ и из малообеспеченных семей и многодетных семей.</a:t>
            </a:r>
          </a:p>
          <a:p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endParaRPr lang="ru-RU" sz="2000" b="1" cap="none" spc="0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68620762_1.jpg"/>
          <p:cNvPicPr>
            <a:picLocks noChangeAspect="1"/>
          </p:cNvPicPr>
          <p:nvPr/>
        </p:nvPicPr>
        <p:blipFill>
          <a:blip r:embed="rId2"/>
          <a:srcRect b="82891"/>
          <a:stretch>
            <a:fillRect/>
          </a:stretch>
        </p:blipFill>
        <p:spPr>
          <a:xfrm rot="16200000">
            <a:off x="-3178981" y="3178983"/>
            <a:ext cx="6858000" cy="5000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1472" y="0"/>
            <a:ext cx="8572527" cy="59400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областном конкурсе академического пения «Музыка души» получили диплом 3 степени. </a:t>
            </a:r>
            <a:endParaRPr lang="ru-RU" sz="2000" b="1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Приняли 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участие в ежегодном  районном конкурсе чтецов «Ключи к сердцу», где стали обладателями дипломов первой и второй степени.</a:t>
            </a:r>
          </a:p>
          <a:p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Людей 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 детей с ограниченными возможностями поздравляли на дому на День инвалида и на Новый год.</a:t>
            </a:r>
          </a:p>
          <a:p>
            <a:r>
              <a:rPr lang="ru-RU" sz="2000" b="1" cap="none" spc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Каждое 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мероприятие, проведенное в течении года, старались подготовить и провести интересно, увлекательно и с душой.</a:t>
            </a:r>
          </a:p>
          <a:p>
            <a:endParaRPr lang="ru-RU" sz="2000" b="1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связи с </a:t>
            </a:r>
            <a:r>
              <a:rPr lang="ru-RU" sz="2000" b="1" dirty="0" err="1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коронавирусом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 сократилось количество клубных формирований, а главное не стало инклюзивного вокального коллектива «Золотой возраст» и танцевального «Вторая молодость», так как  возраст участников 65+.</a:t>
            </a:r>
          </a:p>
          <a:p>
            <a:endParaRPr lang="ru-RU" sz="2000" b="1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Всю информацию о проведенных мероприятиях  можно посмотреть на странице в ВК.  Также все </a:t>
            </a:r>
            <a:r>
              <a:rPr lang="ru-RU" sz="2000" b="1" dirty="0" err="1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онлайн-мероприятия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000" b="1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Ежемесячно выкладываются анонсы на портале Культура 39.рф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68620762_1.jpg"/>
          <p:cNvPicPr>
            <a:picLocks noChangeAspect="1"/>
          </p:cNvPicPr>
          <p:nvPr/>
        </p:nvPicPr>
        <p:blipFill>
          <a:blip r:embed="rId2"/>
          <a:srcRect b="82891"/>
          <a:stretch>
            <a:fillRect/>
          </a:stretch>
        </p:blipFill>
        <p:spPr>
          <a:xfrm rot="16200000">
            <a:off x="-3178981" y="3178983"/>
            <a:ext cx="6858000" cy="5000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0034" y="0"/>
            <a:ext cx="864396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err="1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Онлайн-мероприятия</a:t>
            </a:r>
            <a:endParaRPr lang="ru-RU" sz="2400" b="1" cap="none" spc="0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1472" y="571480"/>
          <a:ext cx="8429684" cy="78581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107421"/>
                <a:gridCol w="2107421"/>
                <a:gridCol w="2107421"/>
                <a:gridCol w="2107421"/>
              </a:tblGrid>
              <a:tr h="39290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endParaRPr lang="ru-RU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просмотры</a:t>
                      </a:r>
                      <a:endParaRPr lang="ru-RU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лайки</a:t>
                      </a:r>
                      <a:endParaRPr lang="ru-RU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участники</a:t>
                      </a:r>
                      <a:endParaRPr lang="ru-RU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290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47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19.388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1203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432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24000" y="1397000"/>
          <a:ext cx="6119834" cy="4572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6119834"/>
              </a:tblGrid>
              <a:tr h="31748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Посты</a:t>
                      </a:r>
                      <a:endParaRPr lang="ru-RU" sz="2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42910" y="1857364"/>
          <a:ext cx="8358246" cy="100013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786082"/>
                <a:gridCol w="2786082"/>
                <a:gridCol w="2786082"/>
              </a:tblGrid>
              <a:tr h="50006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endParaRPr lang="ru-RU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просмотры</a:t>
                      </a:r>
                      <a:endParaRPr lang="ru-RU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Лайки</a:t>
                      </a:r>
                      <a:endParaRPr lang="ru-RU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006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205</a:t>
                      </a:r>
                      <a:endParaRPr lang="ru-RU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113.982</a:t>
                      </a:r>
                      <a:endParaRPr lang="ru-RU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5268</a:t>
                      </a:r>
                      <a:endParaRPr lang="ru-RU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14348" y="2857496"/>
            <a:ext cx="8286808" cy="40934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Интересные </a:t>
            </a:r>
            <a:r>
              <a:rPr lang="ru-RU" sz="2000" b="1" cap="none" spc="0" dirty="0" err="1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онлайн-мероприятия</a:t>
            </a:r>
            <a:endParaRPr lang="ru-RU" sz="2000" b="1" cap="none" spc="0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Акции-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«Бессмертный полк», «Поем двором», «Окна Победы», «Синий платочек», «Моя новогодняя елочка».</a:t>
            </a:r>
          </a:p>
          <a:p>
            <a:r>
              <a:rPr lang="ru-RU" sz="2000" b="1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Челлендж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«День народного единства».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Фотоконкурс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«Краски осени».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Викторины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«День Победы», «Осень», «Привет, Новый год».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Логические игры- 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«Великий сыщик», «Детективы».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Мастер-классы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«Весточка с фронта», «Золотая осень», «Новогодняя игрушка».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Интеллектуальная игра 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«Где логика?».</a:t>
            </a:r>
            <a: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Поздравительные открытки- 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«День семьи, любви и верности», «День Матери».</a:t>
            </a:r>
          </a:p>
          <a:p>
            <a:endParaRPr lang="ru-RU" sz="2000" b="1" cap="none" spc="0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680</Words>
  <PresentationFormat>Экран (4:3)</PresentationFormat>
  <Paragraphs>237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рр</dc:creator>
  <cp:lastModifiedBy>рр</cp:lastModifiedBy>
  <cp:revision>80</cp:revision>
  <dcterms:created xsi:type="dcterms:W3CDTF">2022-01-11T06:22:12Z</dcterms:created>
  <dcterms:modified xsi:type="dcterms:W3CDTF">2022-01-19T19:45:36Z</dcterms:modified>
</cp:coreProperties>
</file>